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11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7cda6f174?vaa=1&amp;vcp=1&amp;vop=1&amp;pid=9d08b1b1f&amp;color=36,64,97&amp;bt=1&amp;bbb=1&amp;hb=1"/>
              <p:cNvSpPr/>
              <p:nvPr/>
            </p:nvSpPr>
            <p:spPr>
              <a:xfrm>
                <a:off x="539496" y="1043704"/>
                <a:ext cx="11109960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设某医院仓库中有10盒同样规格的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光片，已知其中有5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盒、3盒、2盒依次是甲厂、乙厂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、丙厂生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,且甲、乙、丙三厂生产该种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光片的次品率依次为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.现从这10盒中任取1盒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，再从这盒中任取一张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光片,记取得的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光片是次品的概率为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,若已知取得的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光片是次品，该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光片是由甲厂生产的概率为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的值分别为(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1_1#7cda6f174?vaa=1&amp;vcp=1&amp;vop=1&amp;pid=9d08b1b1f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3704"/>
                <a:ext cx="11109960" cy="1465580"/>
              </a:xfrm>
              <a:prstGeom prst="rect">
                <a:avLst/>
              </a:prstGeom>
              <a:blipFill>
                <a:blip r:embed="rId3"/>
                <a:stretch>
                  <a:fillRect l="-1317" t="-830" r="-714" b="-9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7cda6f174.bracket?vaa=1&amp;vcp=1&amp;vop=1&amp;pid=9d08b1b1f&amp;color=36,64,97&amp;vpa=6"/>
          <p:cNvSpPr/>
          <p:nvPr/>
        </p:nvSpPr>
        <p:spPr>
          <a:xfrm>
            <a:off x="2077720" y="223197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7cda6f174.choices?vaa=1&amp;vcp=1&amp;vop=1&amp;pid=9d08b1b1f&amp;color=36,64,97&amp;bbb=1"/>
              <p:cNvSpPr/>
              <p:nvPr/>
            </p:nvSpPr>
            <p:spPr>
              <a:xfrm>
                <a:off x="539496" y="2552082"/>
                <a:ext cx="11109960" cy="327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907665" algn="l"/>
                    <a:tab pos="5662930" algn="l"/>
                    <a:tab pos="84181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0.625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0.226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1_2#7cda6f174.choices?vaa=1&amp;vcp=1&amp;vop=1&amp;pid=9d08b1b1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2082"/>
                <a:ext cx="11109960" cy="327025"/>
              </a:xfrm>
              <a:prstGeom prst="rect">
                <a:avLst/>
              </a:prstGeom>
              <a:blipFill>
                <a:blip r:embed="rId4"/>
                <a:stretch>
                  <a:fillRect l="-1317" t="-7547" b="-45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7cda6f174?vaa=1&amp;vcp=1&amp;vop=1&amp;pid=9d08b1b1f&amp;color=36,64,97&amp;bbb=1"/>
              <p:cNvSpPr/>
              <p:nvPr/>
            </p:nvSpPr>
            <p:spPr>
              <a:xfrm>
                <a:off x="539496" y="2883362"/>
                <a:ext cx="11109960" cy="2934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分别表示取得的这盒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光片是由甲厂、乙厂、丙厂生产的，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表示取得的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光片为次品，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由全概率公式得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=0.625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2_1#7cda6f174?vaa=1&amp;vcp=1&amp;vop=1&amp;pid=9d08b1b1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3362"/>
                <a:ext cx="11109960" cy="2934780"/>
              </a:xfrm>
              <a:prstGeom prst="rect">
                <a:avLst/>
              </a:prstGeom>
              <a:blipFill>
                <a:blip r:embed="rId5"/>
                <a:stretch>
                  <a:fillRect l="-1317" t="-416" r="-384" b="-1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4ed784f9?vaa=1&amp;vcp=1&amp;vop=1&amp;pid=9d08b1b1f&amp;color=36,64,97&amp;bt=1&amp;bbb=1&amp;hb=1"/>
              <p:cNvSpPr/>
              <p:nvPr/>
            </p:nvSpPr>
            <p:spPr>
              <a:xfrm>
                <a:off x="539496" y="1063675"/>
                <a:ext cx="11109960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某工厂有甲、乙、丙3个车间生产同一种产品，产量依次占全厂总产量的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车间的次品率分别为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.现从一批产品中检查出1个次品，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则该次品最大可能出自车间(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5_1#c4ed784f9?vaa=1&amp;vcp=1&amp;vop=1&amp;pid=9d08b1b1f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63675"/>
                <a:ext cx="11109960" cy="681355"/>
              </a:xfrm>
              <a:prstGeom prst="rect">
                <a:avLst/>
              </a:prstGeom>
              <a:blipFill>
                <a:blip r:embed="rId3"/>
                <a:stretch>
                  <a:fillRect l="-1317" t="-3571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c4ed784f9.bracket?vaa=1&amp;vcp=1&amp;vop=1&amp;pid=9d08b1b1f&amp;color=36,64,97&amp;vpa=7"/>
          <p:cNvSpPr/>
          <p:nvPr/>
        </p:nvSpPr>
        <p:spPr>
          <a:xfrm>
            <a:off x="10321671" y="14676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5_2#c4ed784f9.choices?vaa=1&amp;vcp=1&amp;vop=1&amp;pid=9d08b1b1f&amp;color=36,64,97&amp;bbb=1"/>
          <p:cNvSpPr/>
          <p:nvPr/>
        </p:nvSpPr>
        <p:spPr>
          <a:xfrm>
            <a:off x="539496" y="1745539"/>
            <a:ext cx="11109960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800"/>
              </a:lnSpc>
              <a:tabLst>
                <a:tab pos="2672715" algn="l"/>
                <a:tab pos="5320030" algn="l"/>
                <a:tab pos="79673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.甲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B.乙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C.丙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.无法确定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c4ed784f9?vaa=1&amp;vcp=1&amp;vop=1&amp;pid=9d08b1b1f&amp;color=36,64,97&amp;bbb=1&amp;hb=1"/>
              <p:cNvSpPr/>
              <p:nvPr/>
            </p:nvSpPr>
            <p:spPr>
              <a:xfrm>
                <a:off x="539496" y="2068754"/>
                <a:ext cx="11109960" cy="3868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分别表示产品出自甲、乙、丙车间，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表示产品为次品，易知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是样本空间的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一个完备事件组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全概率公式得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)=0.45×0.04+0.35×0.02+0.2×0.05=0.035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0.45×0.04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≈0.514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0.35×0.02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0.2×0.05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0.514&gt;0.286&gt;0.2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所以该次品最大可能出自车间甲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6_1#c4ed784f9?vaa=1&amp;vcp=1&amp;vop=1&amp;pid=9d08b1b1f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8754"/>
                <a:ext cx="11109960" cy="3868865"/>
              </a:xfrm>
              <a:prstGeom prst="rect">
                <a:avLst/>
              </a:prstGeom>
              <a:blipFill>
                <a:blip r:embed="rId4"/>
                <a:stretch>
                  <a:fillRect l="-1317" t="-630" r="-659" b="-3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40685599c?vaa=1&amp;vcp=1&amp;vop=1&amp;pid=9d08b1b1f&amp;color=36,64,97&amp;bt=1&amp;bbb=1&amp;hb=1"/>
          <p:cNvSpPr/>
          <p:nvPr/>
        </p:nvSpPr>
        <p:spPr>
          <a:xfrm>
            <a:off x="539496" y="2671558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[江苏扬州2024高二月考]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假设甲袋中有3个白球和3个红球，乙袋中有2个白球和2个红球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．现从甲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袋中任取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2个球放入乙袋，再从乙袋中任取2个球．已知从乙袋中取出的是2个红球，则从甲袋中取出的也是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红球的概率为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所有球除颜色外其余完全相同）(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40685599c.choices?vaa=1&amp;vcp=1&amp;vop=1&amp;pid=9d08b1b1f&amp;color=36,64,97&amp;bbb=1"/>
              <p:cNvSpPr/>
              <p:nvPr/>
            </p:nvSpPr>
            <p:spPr>
              <a:xfrm>
                <a:off x="539496" y="3861803"/>
                <a:ext cx="11109960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88615" algn="l"/>
                    <a:tab pos="57518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9_2#40685599c.choices?vaa=1&amp;vcp=1&amp;vop=1&amp;pid=9d08b1b1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1803"/>
                <a:ext cx="11109960" cy="536448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40685599c?vaa=1&amp;vcp=1&amp;vop=1&amp;pid=9d08b1b1f&amp;color=36,64,97&amp;bbb=1">
                <a:extLst>
                  <a:ext uri="{FF2B5EF4-FFF2-40B4-BE49-F238E27FC236}">
                    <a16:creationId xmlns:a16="http://schemas.microsoft.com/office/drawing/2014/main" id="{96BB34B1-1904-13BA-9DB8-1955C371190D}"/>
                  </a:ext>
                </a:extLst>
              </p:cNvPr>
              <p:cNvSpPr/>
              <p:nvPr/>
            </p:nvSpPr>
            <p:spPr>
              <a:xfrm>
                <a:off x="539496" y="1175098"/>
                <a:ext cx="11109960" cy="4069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设从甲袋中取出2个球，其中红球的个数为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乙袋中取出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2个球，其中红球的个数为2为事件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，由题意知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75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已知从乙袋中取出的是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2个红球，则从甲袋中取出的也是2个红球的概率为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30_1#40685599c?vaa=1&amp;vcp=1&amp;vop=1&amp;pid=9d08b1b1f&amp;color=36,64,97&amp;bbb=1">
                <a:extLst>
                  <a:ext uri="{FF2B5EF4-FFF2-40B4-BE49-F238E27FC236}">
                    <a16:creationId xmlns:a16="http://schemas.microsoft.com/office/drawing/2014/main" id="{96BB34B1-1904-13BA-9DB8-1955C37119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75098"/>
                <a:ext cx="11109960" cy="4069398"/>
              </a:xfrm>
              <a:prstGeom prst="rect">
                <a:avLst/>
              </a:prstGeom>
              <a:blipFill>
                <a:blip r:embed="rId2"/>
                <a:stretch>
                  <a:fillRect l="-1317" b="-1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40685599c?vaa=1&amp;vcp=1&amp;vop=1&amp;pid=9d08b1b1f&amp;color=36,64,97&amp;bbb=1">
            <a:extLst>
              <a:ext uri="{FF2B5EF4-FFF2-40B4-BE49-F238E27FC236}">
                <a16:creationId xmlns:a16="http://schemas.microsoft.com/office/drawing/2014/main" id="{5A02EA79-A650-F2EA-19B3-89DD04AEB9FC}"/>
              </a:ext>
            </a:extLst>
          </p:cNvPr>
          <p:cNvSpPr/>
          <p:nvPr/>
        </p:nvSpPr>
        <p:spPr>
          <a:xfrm>
            <a:off x="539496" y="52543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028636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393f54511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d88a4fd9.fixed?vcp=1&amp;pid=393f5451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9d88a4fd9.fixed?vcp=1&amp;pid=393f54511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</a:t>
            </a:r>
            <a:endParaRPr lang="en-US" altLang="zh-CN" sz="5400" dirty="0"/>
          </a:p>
        </p:txBody>
      </p:sp>
      <p:sp>
        <p:nvSpPr>
          <p:cNvPr id="4" name="C_2_BD#9d88a4fd9.fixed?vcp=1&amp;pid=393f54511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96f61094.fixed?vcp=1&amp;pid=9d88a4fd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796f61094.fixed?vcp=1&amp;pid=9d88a4fd9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8.1.2</a:t>
            </a:r>
            <a:endParaRPr lang="en-US" altLang="zh-CN" sz="5400" dirty="0"/>
          </a:p>
        </p:txBody>
      </p:sp>
      <p:sp>
        <p:nvSpPr>
          <p:cNvPr id="4" name="C_3#796f61094.fixed?vcp=1&amp;pid=9d88a4fd9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endParaRPr lang="en-US" altLang="zh-CN" sz="5400" dirty="0"/>
          </a:p>
        </p:txBody>
      </p:sp>
      <p:pic>
        <p:nvPicPr>
          <p:cNvPr id="5" name="C_3#796f61094.fixed?vcp=1&amp;pid=9d88a4fd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796f61094.fixed?vcp=1&amp;pid=9d88a4fd9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8.1.3</a:t>
            </a:r>
            <a:endParaRPr lang="en-US" altLang="zh-CN" sz="5400" dirty="0"/>
          </a:p>
        </p:txBody>
      </p:sp>
      <p:sp>
        <p:nvSpPr>
          <p:cNvPr id="7" name="C_3_BD#796f61094.fixed?vcp=1&amp;pid=9d88a4fd9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d66753ed?vcp=1&amp;pid=796f61094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47ef8f01d?vaa=1&amp;vcp=1&amp;vop=1&amp;pid=2d66753ed&amp;color=36,64,97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盒中有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个红球，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个黑球，若随机地从中抽取一个球，观察其颜色后放回，并加上同色球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合均匀后再从盒中抽取一个球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，则第二次抽取的是黑球的概率是（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所有球除颜色外其余完全相同）(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47ef8f01d?vaa=1&amp;vcp=1&amp;vop=1&amp;pid=2d66753ed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47ef8f01d.bracket?vaa=1&amp;vcp=1&amp;vop=1&amp;pid=2d66753ed&amp;color=36,64,97&amp;vpa=1"/>
          <p:cNvSpPr/>
          <p:nvPr/>
        </p:nvSpPr>
        <p:spPr>
          <a:xfrm>
            <a:off x="10531221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47ef8f01d.choices?vaa=1&amp;vcp=1&amp;vop=1&amp;pid=2d66753ed&amp;color=36,64,97&amp;bbb=1"/>
              <p:cNvSpPr/>
              <p:nvPr/>
            </p:nvSpPr>
            <p:spPr>
              <a:xfrm>
                <a:off x="539496" y="1984081"/>
                <a:ext cx="11109960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955290" algn="l"/>
                    <a:tab pos="5656580" algn="l"/>
                    <a:tab pos="8370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47ef8f01d.choices?vaa=1&amp;vcp=1&amp;vop=1&amp;pid=2d66753e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6956"/>
              </a:xfrm>
              <a:prstGeom prst="rect">
                <a:avLst/>
              </a:prstGeom>
              <a:blipFill>
                <a:blip r:embed="rId4"/>
                <a:stretch>
                  <a:fillRect l="-1317" b="-14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47ef8f01d?vaa=1&amp;vcp=1&amp;vop=1&amp;pid=2d66753ed&amp;color=36,64,97&amp;bbb=1&amp;hb=1"/>
              <p:cNvSpPr/>
              <p:nvPr/>
            </p:nvSpPr>
            <p:spPr>
              <a:xfrm>
                <a:off x="539496" y="2523831"/>
                <a:ext cx="11109960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为“第一次抽取的是黑球”，事件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为“第二次抽取的是黑球”，则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.由全概率公式得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.由题意知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47ef8f01d?vaa=1&amp;vcp=1&amp;vop=1&amp;pid=2d66753ed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3831"/>
                <a:ext cx="11109960" cy="1397000"/>
              </a:xfrm>
              <a:prstGeom prst="rect">
                <a:avLst/>
              </a:prstGeom>
              <a:blipFill>
                <a:blip r:embed="rId5"/>
                <a:stretch>
                  <a:fillRect l="-1317" r="-659" b="-56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350db6208?vaa=1&amp;vcp=1&amp;vop=1&amp;pid=2d66753ed&amp;color=36,64,97&amp;bt=1&amp;bbb=1&amp;hb=1"/>
          <p:cNvSpPr/>
          <p:nvPr/>
        </p:nvSpPr>
        <p:spPr>
          <a:xfrm>
            <a:off x="539496" y="1691087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已知有甲、乙两个盒子，盒中装有大小、形状完全相同的小球.甲盒中装有3个红球和2个白球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，乙盒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中装有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2个红球和1个白球.现在从甲盒中取出2个小球放入乙盒中，再从乙盒中取出2个小球，则这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2个小球均为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红球的概率为(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7_1#350db6208.bracket?vaa=1&amp;vcp=1&amp;vop=1&amp;pid=2d66753ed&amp;color=36,64,97&amp;vpa=2"/>
          <p:cNvSpPr/>
          <p:nvPr/>
        </p:nvSpPr>
        <p:spPr>
          <a:xfrm>
            <a:off x="2073021" y="260383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350db6208.choices?vaa=1&amp;vcp=1&amp;vop=1&amp;pid=2d66753ed&amp;color=36,64,97&amp;bbb=1"/>
              <p:cNvSpPr/>
              <p:nvPr/>
            </p:nvSpPr>
            <p:spPr>
              <a:xfrm>
                <a:off x="539496" y="288133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8765" algn="l"/>
                    <a:tab pos="5612130" algn="l"/>
                    <a:tab pos="8507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350db6208.choices?vaa=1&amp;vcp=1&amp;vop=1&amp;pid=2d66753e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1331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350db6208?vaa=1&amp;vcp=1&amp;vop=1&amp;pid=2d66753ed&amp;color=36,64,97&amp;bbb=1&amp;hb=1"/>
              <p:cNvSpPr/>
              <p:nvPr/>
            </p:nvSpPr>
            <p:spPr>
              <a:xfrm>
                <a:off x="539496" y="3427240"/>
                <a:ext cx="1110996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记“从甲盒中取出2个红球”为事件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，“从甲盒中取出2个白球”为事件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，“从甲盒中取出1个红球和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，“从乙盒中取出的2个球均为红球”为事件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.显然，事件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两两互斥，且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为样本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的一个完备事件组，由全概率公式得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∣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从甲盒中取出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2个小球放入乙盒中，再从乙盒中取出2个小球，这2个小球均为红球的概率为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350db6208?vaa=1&amp;vcp=1&amp;vop=1&amp;pid=2d66753ed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7240"/>
                <a:ext cx="11109960" cy="1854200"/>
              </a:xfrm>
              <a:prstGeom prst="rect">
                <a:avLst/>
              </a:prstGeom>
              <a:blipFill>
                <a:blip r:embed="rId4"/>
                <a:stretch>
                  <a:fillRect l="-1317" r="-933" b="-4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_1#505de8ba3?vaa=1&amp;vcp=1&amp;vop=1&amp;pid=2d66753ed&amp;color=36,64,97&amp;bt=1&amp;bbb=1"/>
              <p:cNvSpPr/>
              <p:nvPr/>
            </p:nvSpPr>
            <p:spPr>
              <a:xfrm>
                <a:off x="539496" y="2434197"/>
                <a:ext cx="11109960" cy="4859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9_1#505de8ba3?vaa=1&amp;vcp=1&amp;vop=1&amp;pid=2d66753ed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4197"/>
                <a:ext cx="11109960" cy="485966"/>
              </a:xfrm>
              <a:prstGeom prst="rect">
                <a:avLst/>
              </a:prstGeom>
              <a:blipFill>
                <a:blip r:embed="rId3"/>
                <a:stretch>
                  <a:fillRect l="-1317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1_1#505de8ba3.blank?vaa=1&amp;vcp=1&amp;vop=1&amp;pid=2d66753ed&amp;color=36,64,97&amp;vpa=3&amp;bbb=1&amp;rh=30.68"/>
              <p:cNvSpPr/>
              <p:nvPr/>
            </p:nvSpPr>
            <p:spPr>
              <a:xfrm>
                <a:off x="6956044" y="2427972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1_1#505de8ba3.blank?vaa=1&amp;vcp=1&amp;vop=1&amp;pid=2d66753ed&amp;color=36,64,97&amp;vpa=3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044" y="2427972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0_1#505de8ba3?vaa=1&amp;vcp=1&amp;vop=1&amp;pid=2d66753ed&amp;color=36,64,97&amp;bbb=1&amp;hb=1"/>
              <p:cNvSpPr/>
              <p:nvPr/>
            </p:nvSpPr>
            <p:spPr>
              <a:xfrm>
                <a:off x="539496" y="2929369"/>
                <a:ext cx="11109960" cy="1542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，所以由全概率公式可得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0_1#505de8ba3?vaa=1&amp;vcp=1&amp;vop=1&amp;pid=2d66753ed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9369"/>
                <a:ext cx="11109960" cy="1542034"/>
              </a:xfrm>
              <a:prstGeom prst="rect">
                <a:avLst/>
              </a:prstGeom>
              <a:blipFill>
                <a:blip r:embed="rId5"/>
                <a:stretch>
                  <a:fillRect l="-1317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ac014e28c?vaa=1&amp;vcp=1&amp;vop=1&amp;pid=2d66753ed&amp;color=36,64,97&amp;bt=1&amp;bbb=1&amp;hb=1"/>
              <p:cNvSpPr/>
              <p:nvPr/>
            </p:nvSpPr>
            <p:spPr>
              <a:xfrm>
                <a:off x="539496" y="2080595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已知某次数学期末试卷中有8道4选1的单选题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，学生小王能完整做对其中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道题，在剩下的4道题中，有3道题有思路，还有1道完全没有思路，有思路的题做对的概率为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，没有思路的题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只好从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4个选项中随机选一个答案.若小王从这8道题中任选1道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，则他做对的概率为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3_1#ac014e28c?vaa=1&amp;vcp=1&amp;vop=1&amp;pid=2d66753ed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0595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09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5_1#ac014e28c.blank?vaa=1&amp;vcp=1&amp;vop=1&amp;pid=2d66753ed&amp;color=36,64,97&amp;vpa=4&amp;bbb=1&amp;rh=30.68"/>
              <p:cNvSpPr/>
              <p:nvPr/>
            </p:nvSpPr>
            <p:spPr>
              <a:xfrm>
                <a:off x="8729408" y="2826466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5_1#ac014e28c.blank?vaa=1&amp;vcp=1&amp;vop=1&amp;pid=2d66753ed&amp;color=36,64,97&amp;vpa=4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9408" y="2826466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4_1#ac014e28c?vaa=1&amp;vcp=1&amp;vop=1&amp;pid=2d66753ed&amp;color=36,64,97&amp;bbb=1&amp;hb=1"/>
              <p:cNvSpPr/>
              <p:nvPr/>
            </p:nvSpPr>
            <p:spPr>
              <a:xfrm>
                <a:off x="539496" y="3280110"/>
                <a:ext cx="11109960" cy="127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设“小王从这8道题中任选1道，且做对”为事件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，“选到能完整做对的4道题”为事件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选到有思路的3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道题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，“选到完全没有思路的1道题”为事件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4_1#ac014e28c?vaa=1&amp;vcp=1&amp;vop=1&amp;pid=2d66753ed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0110"/>
                <a:ext cx="11109960" cy="1270000"/>
              </a:xfrm>
              <a:prstGeom prst="rect">
                <a:avLst/>
              </a:prstGeom>
              <a:blipFill>
                <a:blip r:embed="rId5"/>
                <a:stretch>
                  <a:fillRect l="-1317" r="-1372" b="-67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d08b1b1f?vcp=1&amp;pid=796f61094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7_1#bb10644eb?vaa=1&amp;vcp=1&amp;vop=1&amp;pid=9d08b1b1f&amp;color=36,64,97&amp;bbb=1&amp;hb=1"/>
          <p:cNvSpPr/>
          <p:nvPr/>
        </p:nvSpPr>
        <p:spPr>
          <a:xfrm>
            <a:off x="539496" y="1202396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某货车为某书店运送书籍，共10箱，其中5箱语文书、3箱数学书、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英语书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.到达目的地时发现丢失1箱，但不知丢失哪箱.现从剩下的9箱书中随机打开2箱，结果是1箱语文书、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数学书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，则丢失的1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箱是英语书的概率为(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19_1#bb10644eb.bracket?vaa=1&amp;vcp=1&amp;vop=1&amp;pid=9d08b1b1f&amp;color=36,64,97&amp;vpa=5"/>
          <p:cNvSpPr/>
          <p:nvPr/>
        </p:nvSpPr>
        <p:spPr>
          <a:xfrm>
            <a:off x="4701921" y="21156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7_2#bb10644eb.choices?vaa=1&amp;vcp=1&amp;vop=1&amp;pid=9d08b1b1f&amp;color=36,64,97&amp;bbb=1"/>
              <p:cNvSpPr/>
              <p:nvPr/>
            </p:nvSpPr>
            <p:spPr>
              <a:xfrm>
                <a:off x="539496" y="2396196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7_2#bb10644eb.choices?vaa=1&amp;vcp=1&amp;vop=1&amp;pid=9d08b1b1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6196"/>
                <a:ext cx="11109960" cy="535623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8_1#bb10644eb?vaa=1&amp;vcp=1&amp;vop=1&amp;pid=9d08b1b1f&amp;color=36,64,97&amp;bbb=1&amp;hb=1"/>
              <p:cNvSpPr/>
              <p:nvPr/>
            </p:nvSpPr>
            <p:spPr>
              <a:xfrm>
                <a:off x="539496" y="2941979"/>
                <a:ext cx="11109960" cy="191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表示“从剩下的9箱书中随机打开2箱，结果是1箱语文书、1箱数学书”，事件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是语文书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表示“丢失的1箱是数学书”，事件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表示“丢失的1箱是英语书”，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∣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，由贝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叶斯公式可得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18_1#bb10644eb?vaa=1&amp;vcp=1&amp;vop=1&amp;pid=9d08b1b1f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979"/>
                <a:ext cx="11109960" cy="1917700"/>
              </a:xfrm>
              <a:prstGeom prst="rect">
                <a:avLst/>
              </a:prstGeom>
              <a:blipFill>
                <a:blip r:embed="rId4"/>
                <a:stretch>
                  <a:fillRect l="-1317" r="-1317" b="-44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1397</Words>
  <Application>Microsoft Office PowerPoint</Application>
  <PresentationFormat>宽屏</PresentationFormat>
  <Paragraphs>98</Paragraphs>
  <Slides>13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2025-10-21T03:40:10Z</dcterms:created>
  <dcterms:modified xsi:type="dcterms:W3CDTF">2025-10-21T03:43:13Z</dcterms:modified>
  <cp:category/>
  <cp:contentStatus/>
</cp:coreProperties>
</file>